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3" r:id="rId6"/>
    <p:sldId id="265" r:id="rId7"/>
    <p:sldId id="262" r:id="rId8"/>
    <p:sldId id="268" r:id="rId9"/>
    <p:sldId id="269" r:id="rId10"/>
    <p:sldId id="270" r:id="rId11"/>
    <p:sldId id="271" r:id="rId12"/>
    <p:sldId id="272" r:id="rId13"/>
    <p:sldId id="276" r:id="rId14"/>
    <p:sldId id="278" r:id="rId15"/>
    <p:sldId id="280" r:id="rId16"/>
    <p:sldId id="279" r:id="rId17"/>
    <p:sldId id="281" r:id="rId18"/>
    <p:sldId id="282" r:id="rId19"/>
    <p:sldId id="283" r:id="rId20"/>
    <p:sldId id="284" r:id="rId21"/>
    <p:sldId id="285" r:id="rId22"/>
    <p:sldId id="287" r:id="rId23"/>
    <p:sldId id="288" r:id="rId24"/>
    <p:sldId id="291" r:id="rId25"/>
    <p:sldId id="300" r:id="rId26"/>
    <p:sldId id="294" r:id="rId27"/>
    <p:sldId id="289" r:id="rId28"/>
    <p:sldId id="293" r:id="rId29"/>
    <p:sldId id="296" r:id="rId30"/>
    <p:sldId id="298" r:id="rId31"/>
    <p:sldId id="299" r:id="rId32"/>
    <p:sldId id="29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14" y="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4E96E-F4C2-488C-8078-5E9776CAEE95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A0E68-AA3F-41A8-AE99-A2DF672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30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Reassurance: refugee camps are far from</a:t>
            </a:r>
            <a:r>
              <a:rPr lang="en-US" baseline="0" dirty="0" smtClean="0"/>
              <a:t> tourist sites, tourist police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A0E68-AA3F-41A8-AE99-A2DF6722C7E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6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A57D-7549-4D70-9464-E775DC6A299F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0A39-5EFA-49F2-9652-6EFA1FF9F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A57D-7549-4D70-9464-E775DC6A299F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0A39-5EFA-49F2-9652-6EFA1FF9F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A57D-7549-4D70-9464-E775DC6A299F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0A39-5EFA-49F2-9652-6EFA1FF9F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A57D-7549-4D70-9464-E775DC6A299F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0A39-5EFA-49F2-9652-6EFA1FF9F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A57D-7549-4D70-9464-E775DC6A299F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0A39-5EFA-49F2-9652-6EFA1FF9F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A57D-7549-4D70-9464-E775DC6A299F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0A39-5EFA-49F2-9652-6EFA1FF9F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A57D-7549-4D70-9464-E775DC6A299F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0A39-5EFA-49F2-9652-6EFA1FF9F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A57D-7549-4D70-9464-E775DC6A299F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0A39-5EFA-49F2-9652-6EFA1FF9F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A57D-7549-4D70-9464-E775DC6A299F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0A39-5EFA-49F2-9652-6EFA1FF9F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A57D-7549-4D70-9464-E775DC6A299F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0A39-5EFA-49F2-9652-6EFA1FF9F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A57D-7549-4D70-9464-E775DC6A299F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0A39-5EFA-49F2-9652-6EFA1FF9F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AA57D-7549-4D70-9464-E775DC6A299F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0A39-5EFA-49F2-9652-6EFA1FF9F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8345.jpg"/>
          <p:cNvPicPr>
            <a:picLocks noChangeAspect="1"/>
          </p:cNvPicPr>
          <p:nvPr/>
        </p:nvPicPr>
        <p:blipFill>
          <a:blip r:embed="rId2" cstate="print"/>
          <a:srcRect l="6003" r="6234" b="692"/>
          <a:stretch>
            <a:fillRect/>
          </a:stretch>
        </p:blipFill>
        <p:spPr>
          <a:xfrm>
            <a:off x="0" y="-88"/>
            <a:ext cx="9126179" cy="68881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9200" y="533400"/>
            <a:ext cx="6781800" cy="144655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 cmpd="thinThick"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</a:rPr>
              <a:t>Jordan</a:t>
            </a:r>
            <a:endParaRPr lang="en-US" sz="8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32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yal Automobile Museum3.jpg"/>
          <p:cNvPicPr>
            <a:picLocks noChangeAspect="1"/>
          </p:cNvPicPr>
          <p:nvPr/>
        </p:nvPicPr>
        <p:blipFill>
          <a:blip r:embed="rId2" cstate="print"/>
          <a:srcRect l="11289"/>
          <a:stretch>
            <a:fillRect/>
          </a:stretch>
        </p:blipFill>
        <p:spPr>
          <a:xfrm>
            <a:off x="-116992" y="51"/>
            <a:ext cx="9260981" cy="6957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ur seasons 4.jpeg"/>
          <p:cNvPicPr>
            <a:picLocks noChangeAspect="1"/>
          </p:cNvPicPr>
          <p:nvPr/>
        </p:nvPicPr>
        <p:blipFill>
          <a:blip r:embed="rId2" cstate="print"/>
          <a:srcRect t="22667" b="22667"/>
          <a:stretch>
            <a:fillRect/>
          </a:stretch>
        </p:blipFill>
        <p:spPr>
          <a:xfrm>
            <a:off x="0" y="0"/>
            <a:ext cx="9144000" cy="28116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2" descr="http://www.fourseasons.com/content/dam/fourseasons/images/web/AMM/AMM_273_aspect16x9.jpg/jcr:content/renditions/cq5dam.web.1280.720.jpeg"/>
          <p:cNvPicPr>
            <a:picLocks noChangeAspect="1" noChangeArrowheads="1"/>
          </p:cNvPicPr>
          <p:nvPr/>
        </p:nvPicPr>
        <p:blipFill>
          <a:blip r:embed="rId3" cstate="print"/>
          <a:srcRect t="6667" b="12000"/>
          <a:stretch>
            <a:fillRect/>
          </a:stretch>
        </p:blipFill>
        <p:spPr bwMode="auto">
          <a:xfrm>
            <a:off x="0" y="2783669"/>
            <a:ext cx="9144000" cy="40743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- Jera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9600" y="-1"/>
            <a:ext cx="10323931" cy="68841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304800"/>
            <a:ext cx="4191000" cy="1631216"/>
          </a:xfrm>
          <a:prstGeom prst="rect">
            <a:avLst/>
          </a:prstGeom>
          <a:solidFill>
            <a:schemeClr val="accent1">
              <a:alpha val="25000"/>
            </a:schemeClr>
          </a:solidFill>
          <a:ln cmpd="dbl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Jerash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The Crossroads of Civilization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mra_C.tif"/>
          <p:cNvPicPr>
            <a:picLocks noChangeAspect="1"/>
          </p:cNvPicPr>
          <p:nvPr/>
        </p:nvPicPr>
        <p:blipFill>
          <a:blip r:embed="rId2" cstate="print"/>
          <a:srcRect l="2400" r="4799" b="1818"/>
          <a:stretch>
            <a:fillRect/>
          </a:stretch>
        </p:blipFill>
        <p:spPr>
          <a:xfrm>
            <a:off x="0" y="3276599"/>
            <a:ext cx="5165909" cy="362004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Picture 7" descr="Karak Castle.TIF"/>
          <p:cNvPicPr>
            <a:picLocks noChangeAspect="1"/>
          </p:cNvPicPr>
          <p:nvPr/>
        </p:nvPicPr>
        <p:blipFill>
          <a:blip r:embed="rId3" cstate="print"/>
          <a:srcRect l="27596" b="1818"/>
          <a:stretch>
            <a:fillRect/>
          </a:stretch>
        </p:blipFill>
        <p:spPr>
          <a:xfrm>
            <a:off x="5048089" y="3259951"/>
            <a:ext cx="4095911" cy="36659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 descr="Ajloun Castle.TIF"/>
          <p:cNvPicPr>
            <a:picLocks noChangeAspect="1"/>
          </p:cNvPicPr>
          <p:nvPr/>
        </p:nvPicPr>
        <p:blipFill>
          <a:blip r:embed="rId4" cstate="print"/>
          <a:srcRect t="21815" b="23633"/>
          <a:stretch>
            <a:fillRect/>
          </a:stretch>
        </p:blipFill>
        <p:spPr>
          <a:xfrm>
            <a:off x="0" y="0"/>
            <a:ext cx="9144000" cy="329205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81000" y="22860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Castles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33400"/>
            <a:ext cx="4724400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Bethany Beyond the Jordan 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Mount Nebo 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Madaba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8" name="Picture 7" descr="JB2_72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275831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400" y="609600"/>
            <a:ext cx="5486400" cy="1569660"/>
          </a:xfrm>
          <a:prstGeom prst="rect">
            <a:avLst/>
          </a:prstGeom>
          <a:solidFill>
            <a:schemeClr val="tx2">
              <a:lumMod val="50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The Holy Sites of Jordan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5800" y="5334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Mount Nebo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IMG_04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524000"/>
            <a:ext cx="4368800" cy="32766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ock- John Paul II Church_ Baptism Site.jpg"/>
          <p:cNvPicPr>
            <a:picLocks noChangeAspect="1"/>
          </p:cNvPicPr>
          <p:nvPr/>
        </p:nvPicPr>
        <p:blipFill>
          <a:blip r:embed="rId2" cstate="print"/>
          <a:srcRect l="8978" r="6413" b="15393"/>
          <a:stretch>
            <a:fillRect/>
          </a:stretch>
        </p:blipFill>
        <p:spPr>
          <a:xfrm>
            <a:off x="-105126" y="-1"/>
            <a:ext cx="9305818" cy="6978108"/>
          </a:xfrm>
          <a:prstGeom prst="rect">
            <a:avLst/>
          </a:prstGeom>
        </p:spPr>
      </p:pic>
      <p:pic>
        <p:nvPicPr>
          <p:cNvPr id="9" name="Picture 8" descr="IMG_1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304800"/>
            <a:ext cx="3810000" cy="28575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-228600" y="30480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Bethany Beyond the   Jordan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in hot springs.jpg"/>
          <p:cNvPicPr>
            <a:picLocks noChangeAspect="1"/>
          </p:cNvPicPr>
          <p:nvPr/>
        </p:nvPicPr>
        <p:blipFill>
          <a:blip r:embed="rId2" cstate="print"/>
          <a:srcRect r="5000" b="4000"/>
          <a:stretch>
            <a:fillRect/>
          </a:stretch>
        </p:blipFill>
        <p:spPr>
          <a:xfrm>
            <a:off x="0" y="0"/>
            <a:ext cx="9159552" cy="69419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00" y="152400"/>
            <a:ext cx="4800600" cy="769441"/>
          </a:xfrm>
          <a:prstGeom prst="rect">
            <a:avLst/>
          </a:prstGeom>
          <a:solidFill>
            <a:schemeClr val="accent5">
              <a:lumMod val="5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Ma’in Hot Springs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01.jpg"/>
          <p:cNvPicPr>
            <a:picLocks noChangeAspect="1"/>
          </p:cNvPicPr>
          <p:nvPr/>
        </p:nvPicPr>
        <p:blipFill>
          <a:blip r:embed="rId2" cstate="print"/>
          <a:srcRect r="13393" b="17857"/>
          <a:stretch>
            <a:fillRect/>
          </a:stretch>
        </p:blipFill>
        <p:spPr>
          <a:xfrm>
            <a:off x="0" y="-1"/>
            <a:ext cx="9450880" cy="6871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228600"/>
            <a:ext cx="4876800" cy="13234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" sz="4000" dirty="0" smtClean="0">
                <a:solidFill>
                  <a:schemeClr val="bg1"/>
                </a:solidFill>
                <a:latin typeface="Apple Chancery" pitchFamily="66" charset="0"/>
              </a:rPr>
              <a:t>Ahlan Wa Sahlan… Welcome!</a:t>
            </a:r>
            <a:endParaRPr lang="en-US" sz="4000" dirty="0">
              <a:solidFill>
                <a:schemeClr val="bg1"/>
              </a:solidFill>
              <a:latin typeface="Apple Chancery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981200"/>
            <a:ext cx="51816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b="1" dirty="0" smtClean="0">
                <a:solidFill>
                  <a:schemeClr val="bg1"/>
                </a:solidFill>
                <a:latin typeface="Apple Chancery" pitchFamily="66" charset="0"/>
              </a:rPr>
              <a:t>Jordan at a Glance</a:t>
            </a:r>
          </a:p>
          <a:p>
            <a:pPr lvl="0">
              <a:spcBef>
                <a:spcPts val="0"/>
              </a:spcBef>
              <a:buNone/>
            </a:pPr>
            <a:endParaRPr lang="en" sz="1600" b="1" dirty="0" smtClean="0">
              <a:solidFill>
                <a:schemeClr val="bg1"/>
              </a:solidFill>
              <a:latin typeface="Apple Chancery" pitchFamily="66" charset="0"/>
            </a:endParaRPr>
          </a:p>
          <a:p>
            <a:pPr marL="457200" lvl="0" indent="-228600">
              <a:spcBef>
                <a:spcPts val="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" sz="2400" dirty="0" smtClean="0">
                <a:solidFill>
                  <a:schemeClr val="bg1"/>
                </a:solidFill>
                <a:latin typeface="Apple Chancery" pitchFamily="66" charset="0"/>
              </a:rPr>
              <a:t>Capital City: Amman</a:t>
            </a:r>
          </a:p>
          <a:p>
            <a:pPr marL="457200" lvl="0" indent="-228600">
              <a:spcBef>
                <a:spcPts val="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" sz="2400" dirty="0" smtClean="0">
                <a:solidFill>
                  <a:schemeClr val="bg1"/>
                </a:solidFill>
                <a:latin typeface="Apple Chancery" pitchFamily="66" charset="0"/>
              </a:rPr>
              <a:t>Area: 37,138 square miles</a:t>
            </a:r>
          </a:p>
          <a:p>
            <a:pPr marL="457200" lvl="0" indent="-228600">
              <a:buClr>
                <a:schemeClr val="bg1"/>
              </a:buClr>
              <a:buFont typeface="Wingdings" pitchFamily="2" charset="2"/>
              <a:buChar char="v"/>
            </a:pPr>
            <a:r>
              <a:rPr lang="en" sz="2400" dirty="0" smtClean="0">
                <a:solidFill>
                  <a:schemeClr val="bg1"/>
                </a:solidFill>
                <a:latin typeface="Apple Chancery" pitchFamily="66" charset="0"/>
              </a:rPr>
              <a:t>Population: ~7 million</a:t>
            </a:r>
          </a:p>
          <a:p>
            <a:pPr marL="457200" lvl="0" indent="-228600">
              <a:buClr>
                <a:schemeClr val="bg1"/>
              </a:buClr>
              <a:buFont typeface="Wingdings" pitchFamily="2" charset="2"/>
              <a:buChar char="v"/>
            </a:pPr>
            <a:r>
              <a:rPr lang="en" sz="2400" dirty="0" smtClean="0">
                <a:solidFill>
                  <a:schemeClr val="bg1"/>
                </a:solidFill>
                <a:latin typeface="Apple Chancery" pitchFamily="66" charset="0"/>
              </a:rPr>
              <a:t>Language: Arabic, but English is widely spoken</a:t>
            </a:r>
          </a:p>
          <a:p>
            <a:pPr marL="457200" lvl="0" indent="-228600">
              <a:buClr>
                <a:schemeClr val="bg1"/>
              </a:buClr>
              <a:buFont typeface="Wingdings" pitchFamily="2" charset="2"/>
              <a:buChar char="v"/>
            </a:pPr>
            <a:r>
              <a:rPr lang="en" sz="2400" dirty="0" smtClean="0">
                <a:solidFill>
                  <a:schemeClr val="bg1"/>
                </a:solidFill>
                <a:latin typeface="Apple Chancery" pitchFamily="66" charset="0"/>
              </a:rPr>
              <a:t>Largest number of travelers are from the United States</a:t>
            </a:r>
          </a:p>
          <a:p>
            <a:pPr marL="457200" lvl="0" indent="-228600">
              <a:buClr>
                <a:schemeClr val="bg1"/>
              </a:buClr>
              <a:buFont typeface="Wingdings" pitchFamily="2" charset="2"/>
              <a:buChar char="v"/>
            </a:pPr>
            <a:r>
              <a:rPr lang="en" sz="2400" dirty="0" smtClean="0">
                <a:solidFill>
                  <a:schemeClr val="bg1"/>
                </a:solidFill>
                <a:latin typeface="Apple Chancery" pitchFamily="66" charset="0"/>
              </a:rPr>
              <a:t>Know as “Switzerland of the Middle East”</a:t>
            </a:r>
            <a:r>
              <a:rPr lang="en" dirty="0" smtClean="0">
                <a:solidFill>
                  <a:schemeClr val="accent1"/>
                </a:solidFill>
              </a:rPr>
              <a:t/>
            </a:r>
            <a:br>
              <a:rPr lang="en" dirty="0" smtClean="0">
                <a:solidFill>
                  <a:schemeClr val="accent1"/>
                </a:solidFill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10621-174902.TIF"/>
          <p:cNvPicPr>
            <a:picLocks noChangeAspect="1"/>
          </p:cNvPicPr>
          <p:nvPr/>
        </p:nvPicPr>
        <p:blipFill>
          <a:blip r:embed="rId2" cstate="print"/>
          <a:srcRect r="11998"/>
          <a:stretch>
            <a:fillRect/>
          </a:stretch>
        </p:blipFill>
        <p:spPr>
          <a:xfrm>
            <a:off x="0" y="0"/>
            <a:ext cx="9253538" cy="6940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971800"/>
            <a:ext cx="365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Petra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 UNESCO World Heritage Site and one of the New Seven Wonders of the World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lock-Pet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5029200" y="1828800"/>
            <a:ext cx="411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Petra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By Night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 descr="pres2-jordania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93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37828" y="0"/>
            <a:ext cx="10281828" cy="6858000"/>
          </a:xfrm>
        </p:spPr>
      </p:pic>
      <p:pic>
        <p:nvPicPr>
          <p:cNvPr id="5" name="Picture 4" descr="DSC095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4343400"/>
            <a:ext cx="2933757" cy="195682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The Martian.png"/>
          <p:cNvPicPr>
            <a:picLocks noChangeAspect="1"/>
          </p:cNvPicPr>
          <p:nvPr/>
        </p:nvPicPr>
        <p:blipFill>
          <a:blip r:embed="rId4" cstate="print"/>
          <a:srcRect l="28231" r="9881"/>
          <a:stretch>
            <a:fillRect/>
          </a:stretch>
        </p:blipFill>
        <p:spPr>
          <a:xfrm>
            <a:off x="6019800" y="1905000"/>
            <a:ext cx="2895600" cy="222784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81000" y="533400"/>
            <a:ext cx="4572000" cy="110799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Wadi Rum, known as the Valley of the Moon, was the filming location for “The Martian” 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euromic.com/pictures/4229.jpg"/>
          <p:cNvPicPr>
            <a:picLocks noChangeAspect="1" noChangeArrowheads="1"/>
          </p:cNvPicPr>
          <p:nvPr/>
        </p:nvPicPr>
        <p:blipFill>
          <a:blip r:embed="rId2" cstate="print"/>
          <a:srcRect l="4165" r="7289"/>
          <a:stretch>
            <a:fillRect/>
          </a:stretch>
        </p:blipFill>
        <p:spPr bwMode="auto">
          <a:xfrm>
            <a:off x="-26466" y="-1"/>
            <a:ext cx="9176985" cy="690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53000" y="228600"/>
            <a:ext cx="419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Special Evenings with Spectacular Backdrops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aba Port.jpg"/>
          <p:cNvPicPr>
            <a:picLocks noChangeAspect="1"/>
          </p:cNvPicPr>
          <p:nvPr/>
        </p:nvPicPr>
        <p:blipFill>
          <a:blip r:embed="rId2" cstate="print"/>
          <a:srcRect l="9000" r="2250"/>
          <a:stretch>
            <a:fillRect/>
          </a:stretch>
        </p:blipFill>
        <p:spPr>
          <a:xfrm>
            <a:off x="0" y="0"/>
            <a:ext cx="9141144" cy="6863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228600"/>
            <a:ext cx="5181600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Aqaba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jenmaaninamman.files.wordpress.com/2012/01/dsc03701.jpg"/>
          <p:cNvPicPr>
            <a:picLocks noChangeAspect="1" noChangeArrowheads="1"/>
          </p:cNvPicPr>
          <p:nvPr/>
        </p:nvPicPr>
        <p:blipFill>
          <a:blip r:embed="rId2" cstate="print"/>
          <a:srcRect l="13125" r="5625"/>
          <a:stretch>
            <a:fillRect/>
          </a:stretch>
        </p:blipFill>
        <p:spPr bwMode="auto">
          <a:xfrm>
            <a:off x="-47603" y="0"/>
            <a:ext cx="9233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8400" y="685800"/>
            <a:ext cx="4191000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The Dead Sea</a:t>
            </a:r>
          </a:p>
        </p:txBody>
      </p:sp>
      <p:pic>
        <p:nvPicPr>
          <p:cNvPr id="8" name="Imagen 1" descr="pres2-jordania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1200" y="2590800"/>
            <a:ext cx="5181600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The Dead Sea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Wellness &amp; Spa</a:t>
            </a:r>
          </a:p>
        </p:txBody>
      </p:sp>
      <p:pic>
        <p:nvPicPr>
          <p:cNvPr id="10" name="Picture 9" descr="Dead Sea Mu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4800600"/>
            <a:ext cx="2267267" cy="1819529"/>
          </a:xfrm>
          <a:prstGeom prst="rect">
            <a:avLst/>
          </a:prstGeom>
        </p:spPr>
      </p:pic>
      <p:pic>
        <p:nvPicPr>
          <p:cNvPr id="11" name="Picture 10" descr="Dead Sea Mud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0800" y="4800600"/>
            <a:ext cx="2267267" cy="1819529"/>
          </a:xfrm>
          <a:prstGeom prst="rect">
            <a:avLst/>
          </a:prstGeom>
        </p:spPr>
      </p:pic>
      <p:pic>
        <p:nvPicPr>
          <p:cNvPr id="12" name="Picture 11" descr="DSC08345.jpg"/>
          <p:cNvPicPr>
            <a:picLocks noChangeAspect="1"/>
          </p:cNvPicPr>
          <p:nvPr/>
        </p:nvPicPr>
        <p:blipFill>
          <a:blip r:embed="rId5" cstate="print"/>
          <a:srcRect l="6003" r="6003"/>
          <a:stretch>
            <a:fillRect/>
          </a:stretch>
        </p:blipFill>
        <p:spPr>
          <a:xfrm>
            <a:off x="5029200" y="4800600"/>
            <a:ext cx="2346770" cy="177891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pressivemagazine.com/wp-content/uploads/2013/07/Kempinski_Hotel_Ishtar_Dead_Sea.jpg"/>
          <p:cNvPicPr>
            <a:picLocks noChangeAspect="1" noChangeArrowheads="1"/>
          </p:cNvPicPr>
          <p:nvPr/>
        </p:nvPicPr>
        <p:blipFill>
          <a:blip r:embed="rId2" cstate="print"/>
          <a:srcRect l="5938" r="8907"/>
          <a:stretch>
            <a:fillRect/>
          </a:stretch>
        </p:blipFill>
        <p:spPr bwMode="auto">
          <a:xfrm>
            <a:off x="-114941" y="-1"/>
            <a:ext cx="9278846" cy="690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304800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Kempinski</a:t>
            </a:r>
            <a:r>
              <a:rPr lang="en-US" sz="3200" dirty="0" smtClean="0">
                <a:solidFill>
                  <a:schemeClr val="bg1"/>
                </a:solidFill>
              </a:rPr>
              <a:t> Ishtar Dead Sea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ead Sea Panoram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93" r="8465"/>
          <a:stretch>
            <a:fillRect/>
          </a:stretch>
        </p:blipFill>
        <p:spPr>
          <a:xfrm>
            <a:off x="-128512" y="0"/>
            <a:ext cx="9355043" cy="6879055"/>
          </a:xfrm>
        </p:spPr>
      </p:pic>
      <p:sp>
        <p:nvSpPr>
          <p:cNvPr id="5" name="TextBox 4"/>
          <p:cNvSpPr txBox="1"/>
          <p:nvPr/>
        </p:nvSpPr>
        <p:spPr>
          <a:xfrm>
            <a:off x="152400" y="381000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tx2">
                    <a:lumMod val="50000"/>
                  </a:schemeClr>
                </a:solidFill>
              </a:rPr>
              <a:t>Special Evenings with Spectacular Backdrops</a:t>
            </a:r>
            <a:endParaRPr lang="en-US" sz="3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ordan-may-2016_26895828632_o.jpg"/>
          <p:cNvPicPr>
            <a:picLocks noChangeAspect="1"/>
          </p:cNvPicPr>
          <p:nvPr/>
        </p:nvPicPr>
        <p:blipFill>
          <a:blip r:embed="rId2" cstate="print"/>
          <a:srcRect l="37500" b="29375"/>
          <a:stretch>
            <a:fillRect/>
          </a:stretch>
        </p:blipFill>
        <p:spPr>
          <a:xfrm>
            <a:off x="-12865" y="0"/>
            <a:ext cx="9156866" cy="6898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457200"/>
            <a:ext cx="3505200" cy="830997"/>
          </a:xfrm>
          <a:prstGeom prst="rect">
            <a:avLst/>
          </a:prstGeom>
          <a:solidFill>
            <a:srgbClr val="000F1E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Ease of Entry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1524000"/>
            <a:ext cx="9906000" cy="311700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16666"/>
              </a:lnSpc>
            </a:pPr>
            <a:r>
              <a:rPr lang="en-US" sz="2200" b="1" dirty="0" smtClean="0">
                <a:solidFill>
                  <a:schemeClr val="bg1"/>
                </a:solidFill>
              </a:rPr>
              <a:t>Uniform Visa Fees for all nationalities:                    </a:t>
            </a:r>
            <a:r>
              <a:rPr lang="en-US" sz="2400" dirty="0" smtClean="0">
                <a:solidFill>
                  <a:schemeClr val="bg1"/>
                </a:solidFill>
              </a:rPr>
              <a:t>Visa Forms Online:</a:t>
            </a:r>
            <a:endParaRPr lang="en-US" sz="2200" b="1" dirty="0" smtClean="0">
              <a:solidFill>
                <a:schemeClr val="bg1"/>
              </a:solidFill>
            </a:endParaRPr>
          </a:p>
          <a:p>
            <a:pPr lvl="1">
              <a:lnSpc>
                <a:spcPct val="116666"/>
              </a:lnSpc>
              <a:buFont typeface="Wingdings" pitchFamily="2" charset="2"/>
              <a:buChar char="v"/>
            </a:pPr>
            <a:r>
              <a:rPr lang="en-US" dirty="0" smtClean="0">
                <a:solidFill>
                  <a:schemeClr val="bg1"/>
                </a:solidFill>
              </a:rPr>
              <a:t> Single Entry = 1 month: 40 JOD/56 USD                              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 </a:t>
            </a:r>
            <a:r>
              <a:rPr lang="en-US" dirty="0" smtClean="0">
                <a:solidFill>
                  <a:schemeClr val="bg1"/>
                </a:solidFill>
              </a:rPr>
              <a:t>www.jordanembassy.us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lnSpc>
                <a:spcPct val="116666"/>
              </a:lnSpc>
              <a:buFont typeface="Wingdings" pitchFamily="2" charset="2"/>
              <a:buChar char="v"/>
            </a:pPr>
            <a:r>
              <a:rPr lang="en-US" dirty="0" smtClean="0">
                <a:solidFill>
                  <a:schemeClr val="bg1"/>
                </a:solidFill>
              </a:rPr>
              <a:t>Double Entry = 3 months: 60 JOD/85 USD                           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 </a:t>
            </a:r>
            <a:r>
              <a:rPr lang="en-US" dirty="0" smtClean="0">
                <a:solidFill>
                  <a:schemeClr val="bg1"/>
                </a:solidFill>
              </a:rPr>
              <a:t>Visitjordan.com</a:t>
            </a:r>
          </a:p>
          <a:p>
            <a:pPr lvl="1">
              <a:lnSpc>
                <a:spcPct val="116666"/>
              </a:lnSpc>
              <a:buFont typeface="Wingdings" pitchFamily="2" charset="2"/>
              <a:buChar char="v"/>
            </a:pPr>
            <a:r>
              <a:rPr lang="en-US" dirty="0" smtClean="0">
                <a:solidFill>
                  <a:schemeClr val="bg1"/>
                </a:solidFill>
              </a:rPr>
              <a:t>Multiple Entry = 6 months: 120 JOD/170 USD</a:t>
            </a:r>
          </a:p>
          <a:p>
            <a:pPr>
              <a:lnSpc>
                <a:spcPct val="116666"/>
              </a:lnSpc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lnSpc>
                <a:spcPct val="116666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Visas Upon Arrival!</a:t>
            </a:r>
          </a:p>
          <a:p>
            <a:pPr lvl="1">
              <a:lnSpc>
                <a:spcPct val="116666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 lvl="1">
              <a:lnSpc>
                <a:spcPct val="116666"/>
              </a:lnSpc>
            </a:pP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rj.com/uploads/menu_images/742f5c63ab485b6665b6c33dd6451edde22e18a2.jpg"/>
          <p:cNvPicPr>
            <a:picLocks noChangeAspect="1" noChangeArrowheads="1"/>
          </p:cNvPicPr>
          <p:nvPr/>
        </p:nvPicPr>
        <p:blipFill>
          <a:blip r:embed="rId2" cstate="print"/>
          <a:srcRect l="14769" r="13427"/>
          <a:stretch>
            <a:fillRect/>
          </a:stretch>
        </p:blipFill>
        <p:spPr bwMode="auto">
          <a:xfrm>
            <a:off x="-236729" y="0"/>
            <a:ext cx="9380729" cy="69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http://globeliz.com/images/photos/AirlineLogos/Royal%20Jordanian%20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2209800" cy="110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9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9599" y="0"/>
            <a:ext cx="10324812" cy="6886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914400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</a:rPr>
              <a:t>Questions?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92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8926" y="0"/>
            <a:ext cx="1028185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1600200"/>
            <a:ext cx="579120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tx2">
                    <a:lumMod val="50000"/>
                  </a:schemeClr>
                </a:solidFill>
              </a:rPr>
              <a:t>Thank You!</a:t>
            </a:r>
          </a:p>
          <a:p>
            <a:pPr algn="ctr"/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5500" dirty="0" err="1" smtClean="0">
                <a:solidFill>
                  <a:schemeClr val="tx2">
                    <a:lumMod val="50000"/>
                  </a:schemeClr>
                </a:solidFill>
              </a:rPr>
              <a:t>Shukran</a:t>
            </a:r>
            <a:r>
              <a:rPr lang="en-US" sz="5500" dirty="0" smtClean="0">
                <a:solidFill>
                  <a:schemeClr val="tx2">
                    <a:lumMod val="50000"/>
                  </a:schemeClr>
                </a:solidFill>
              </a:rPr>
              <a:t>!</a:t>
            </a:r>
          </a:p>
          <a:p>
            <a:pPr algn="ctr"/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Email: contactus@visitjordan.com</a:t>
            </a:r>
          </a:p>
          <a:p>
            <a:pPr algn="ctr"/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www.visitjordan.com</a:t>
            </a:r>
          </a:p>
          <a:p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427" t="17089" r="12295" b="14888"/>
          <a:stretch>
            <a:fillRect/>
          </a:stretch>
        </p:blipFill>
        <p:spPr>
          <a:xfrm>
            <a:off x="-42361" y="-56460"/>
            <a:ext cx="9186509" cy="6914617"/>
          </a:xfrm>
        </p:spPr>
      </p:pic>
      <p:sp>
        <p:nvSpPr>
          <p:cNvPr id="5" name="TextBox 4"/>
          <p:cNvSpPr txBox="1"/>
          <p:nvPr/>
        </p:nvSpPr>
        <p:spPr>
          <a:xfrm>
            <a:off x="3352800" y="457200"/>
            <a:ext cx="5562600" cy="2062103"/>
          </a:xfrm>
          <a:prstGeom prst="rect">
            <a:avLst/>
          </a:prstGeom>
          <a:solidFill>
            <a:schemeClr val="accent1">
              <a:lumMod val="75000"/>
              <a:alpha val="32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Who’s Going to Jordan?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Jordan Research Study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3657600"/>
            <a:ext cx="762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Did you know?</a:t>
            </a:r>
          </a:p>
          <a:p>
            <a:pPr lvl="0"/>
            <a:r>
              <a:rPr lang="en" sz="2400" dirty="0" smtClean="0">
                <a:solidFill>
                  <a:schemeClr val="bg1"/>
                </a:solidFill>
              </a:rPr>
              <a:t>Travelers Interested in the Middle East vs. Not Interested</a:t>
            </a:r>
          </a:p>
          <a:p>
            <a:pPr marL="914400" lvl="1" indent="-368300">
              <a:buClr>
                <a:schemeClr val="bg1"/>
              </a:buClr>
              <a:buSzPct val="100000"/>
              <a:buFont typeface="Wingdings" pitchFamily="2" charset="2"/>
              <a:buChar char="v"/>
            </a:pPr>
            <a:endParaRPr lang="en" sz="2400" dirty="0" smtClean="0">
              <a:solidFill>
                <a:schemeClr val="bg1"/>
              </a:solidFill>
            </a:endParaRPr>
          </a:p>
          <a:p>
            <a:pPr marL="914400" lvl="1" indent="-368300">
              <a:buClr>
                <a:schemeClr val="bg1"/>
              </a:buClr>
              <a:buSzPct val="100000"/>
              <a:buFont typeface="Wingdings" pitchFamily="2" charset="2"/>
              <a:buChar char="v"/>
            </a:pPr>
            <a:r>
              <a:rPr lang="en" sz="2400" dirty="0" smtClean="0">
                <a:solidFill>
                  <a:schemeClr val="bg1"/>
                </a:solidFill>
              </a:rPr>
              <a:t>Spend more</a:t>
            </a:r>
          </a:p>
          <a:p>
            <a:pPr marL="914400" lvl="1" indent="-368300">
              <a:buClr>
                <a:schemeClr val="bg1"/>
              </a:buClr>
              <a:buSzPct val="100000"/>
              <a:buFont typeface="Wingdings" pitchFamily="2" charset="2"/>
              <a:buChar char="v"/>
            </a:pPr>
            <a:r>
              <a:rPr lang="en" sz="2400" dirty="0" smtClean="0">
                <a:solidFill>
                  <a:schemeClr val="bg1"/>
                </a:solidFill>
              </a:rPr>
              <a:t>79% vs. 67% have passports</a:t>
            </a:r>
          </a:p>
          <a:p>
            <a:pPr marL="914400" lvl="1" indent="-368300">
              <a:buClr>
                <a:schemeClr val="bg1"/>
              </a:buClr>
              <a:buSzPct val="100000"/>
              <a:buFont typeface="Wingdings" pitchFamily="2" charset="2"/>
              <a:buChar char="v"/>
            </a:pPr>
            <a:r>
              <a:rPr lang="en" sz="2400" dirty="0" smtClean="0">
                <a:solidFill>
                  <a:schemeClr val="bg1"/>
                </a:solidFill>
              </a:rPr>
              <a:t>58% vs. 36% traveled internationally in last 12 months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di Rum - us.jpg"/>
          <p:cNvPicPr>
            <a:picLocks noChangeAspect="1"/>
          </p:cNvPicPr>
          <p:nvPr/>
        </p:nvPicPr>
        <p:blipFill>
          <a:blip r:embed="rId2" cstate="print"/>
          <a:srcRect l="15091" t="10326" r="4643"/>
          <a:stretch>
            <a:fillRect/>
          </a:stretch>
        </p:blipFill>
        <p:spPr>
          <a:xfrm>
            <a:off x="0" y="0"/>
            <a:ext cx="9248620" cy="6969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3200400"/>
            <a:ext cx="7239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2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n-US" sz="2200" dirty="0" smtClean="0">
                <a:solidFill>
                  <a:schemeClr val="bg1"/>
                </a:solidFill>
              </a:rPr>
              <a:t>After history &amp; culture, leisure &amp; wellness is the biggest draw</a:t>
            </a:r>
          </a:p>
          <a:p>
            <a:pPr lvl="1"/>
            <a:endParaRPr lang="en-US" sz="22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n-US" sz="2200" dirty="0" smtClean="0">
                <a:solidFill>
                  <a:schemeClr val="bg1"/>
                </a:solidFill>
              </a:rPr>
              <a:t> Travelers interested in the Middle East are also much more interested in tours 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with access to local experiences that would otherwise be unobtainable than those not interested in the regions – 73% vs. 52%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1939649"/>
            <a:ext cx="6400800" cy="5847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Insights on </a:t>
            </a:r>
            <a:r>
              <a:rPr lang="en-US" sz="3200" dirty="0" smtClean="0">
                <a:solidFill>
                  <a:schemeClr val="bg1"/>
                </a:solidFill>
              </a:rPr>
              <a:t>Travel </a:t>
            </a:r>
            <a:r>
              <a:rPr lang="en-US" sz="3200" dirty="0" smtClean="0">
                <a:solidFill>
                  <a:schemeClr val="bg1"/>
                </a:solidFill>
              </a:rPr>
              <a:t>to Jordan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6859" y="1076874"/>
            <a:ext cx="8610600" cy="3139321"/>
          </a:xfrm>
          <a:prstGeom prst="rect">
            <a:avLst/>
          </a:prstGeom>
          <a:solidFill>
            <a:schemeClr val="accent1">
              <a:lumMod val="50000"/>
              <a:alpha val="55000"/>
            </a:schemeClr>
          </a:solidFill>
          <a:ln>
            <a:noFill/>
          </a:ln>
        </p:spPr>
        <p:txBody>
          <a:bodyPr wrap="square" numCol="2" rtlCol="0">
            <a:spAutoFit/>
          </a:bodyPr>
          <a:lstStyle/>
          <a:p>
            <a:pPr>
              <a:buFont typeface="Wingdings" pitchFamily="2" charset="2"/>
              <a:buChar char="v"/>
            </a:pPr>
            <a:endParaRPr lang="en-US" sz="22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200" dirty="0" smtClean="0">
                <a:solidFill>
                  <a:schemeClr val="bg1"/>
                </a:solidFill>
              </a:rPr>
              <a:t>Reassurance of safety</a:t>
            </a:r>
          </a:p>
          <a:p>
            <a:endParaRPr lang="en-US" sz="22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200" dirty="0" smtClean="0">
                <a:solidFill>
                  <a:schemeClr val="bg1"/>
                </a:solidFill>
              </a:rPr>
              <a:t>73% of travelers not initially interested in visiting Jordan simply don’t know enough about Jordan to want to go there</a:t>
            </a:r>
          </a:p>
          <a:p>
            <a:endParaRPr lang="en-US" sz="22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endParaRPr lang="en-US" sz="22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endParaRPr lang="en-US" sz="22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200" dirty="0" smtClean="0">
                <a:solidFill>
                  <a:schemeClr val="bg1"/>
                </a:solidFill>
              </a:rPr>
              <a:t>Of those interested in visiting Jordan, only 53% were aware of Dead Sea resorts &amp; spas – after reading a description, 94% were interested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2286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Roadblocks: Awareness &amp; Perception of Safety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533400"/>
            <a:ext cx="3886200" cy="1661993"/>
          </a:xfrm>
          <a:prstGeom prst="rect">
            <a:avLst/>
          </a:prstGeom>
          <a:solidFill>
            <a:schemeClr val="tx2">
              <a:lumMod val="50000"/>
              <a:alpha val="23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</a:rPr>
              <a:t>Amman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 unique blend of old and new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3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63600" y="863600"/>
            <a:ext cx="6908800" cy="51816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 descr="DSC06440.jpg"/>
          <p:cNvPicPr>
            <a:picLocks noChangeAspect="1"/>
          </p:cNvPicPr>
          <p:nvPr/>
        </p:nvPicPr>
        <p:blipFill>
          <a:blip r:embed="rId3" cstate="print"/>
          <a:srcRect r="969" b="6854"/>
          <a:stretch>
            <a:fillRect/>
          </a:stretch>
        </p:blipFill>
        <p:spPr>
          <a:xfrm>
            <a:off x="5181600" y="0"/>
            <a:ext cx="3962400" cy="248580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 descr="IMG_0514.jpg"/>
          <p:cNvPicPr>
            <a:picLocks noChangeAspect="1"/>
          </p:cNvPicPr>
          <p:nvPr/>
        </p:nvPicPr>
        <p:blipFill>
          <a:blip r:embed="rId4" cstate="print"/>
          <a:srcRect l="9951" t="16886" r="14474" b="18092"/>
          <a:stretch>
            <a:fillRect/>
          </a:stretch>
        </p:blipFill>
        <p:spPr>
          <a:xfrm>
            <a:off x="5181600" y="4301260"/>
            <a:ext cx="3962400" cy="25567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050" name="Picture 2" descr="http://in.visitjordan.com/portals/0/Amman-1.jpg"/>
          <p:cNvPicPr>
            <a:picLocks noChangeAspect="1" noChangeArrowheads="1"/>
          </p:cNvPicPr>
          <p:nvPr/>
        </p:nvPicPr>
        <p:blipFill>
          <a:blip r:embed="rId5" cstate="print"/>
          <a:srcRect l="15142" r="21199" b="9412"/>
          <a:stretch>
            <a:fillRect/>
          </a:stretch>
        </p:blipFill>
        <p:spPr bwMode="auto">
          <a:xfrm>
            <a:off x="5181600" y="2514600"/>
            <a:ext cx="3962400" cy="181433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fra 2.jpg"/>
          <p:cNvPicPr>
            <a:picLocks noChangeAspect="1"/>
          </p:cNvPicPr>
          <p:nvPr/>
        </p:nvPicPr>
        <p:blipFill>
          <a:blip r:embed="rId2" cstate="print"/>
          <a:srcRect b="10549"/>
          <a:stretch>
            <a:fillRect/>
          </a:stretch>
        </p:blipFill>
        <p:spPr>
          <a:xfrm>
            <a:off x="0" y="3124200"/>
            <a:ext cx="6157212" cy="365439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Picture 13" descr="sufra 3.jpg"/>
          <p:cNvPicPr>
            <a:picLocks noChangeAspect="1"/>
          </p:cNvPicPr>
          <p:nvPr/>
        </p:nvPicPr>
        <p:blipFill>
          <a:blip r:embed="rId3" cstate="print"/>
          <a:srcRect t="29538" b="14769"/>
          <a:stretch>
            <a:fillRect/>
          </a:stretch>
        </p:blipFill>
        <p:spPr>
          <a:xfrm>
            <a:off x="0" y="0"/>
            <a:ext cx="9144000" cy="338130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Picture 14" descr="Foodie-holidays-in-Jordan.jpg"/>
          <p:cNvPicPr>
            <a:picLocks noChangeAspect="1"/>
          </p:cNvPicPr>
          <p:nvPr/>
        </p:nvPicPr>
        <p:blipFill>
          <a:blip r:embed="rId4" cstate="print"/>
          <a:srcRect l="48791" t="2243"/>
          <a:stretch>
            <a:fillRect/>
          </a:stretch>
        </p:blipFill>
        <p:spPr>
          <a:xfrm>
            <a:off x="6090984" y="3431421"/>
            <a:ext cx="3053016" cy="342657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382</Words>
  <Application>Microsoft Office PowerPoint</Application>
  <PresentationFormat>On-screen Show (4:3)</PresentationFormat>
  <Paragraphs>73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Apple Chancery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Omar Banihani</cp:lastModifiedBy>
  <cp:revision>66</cp:revision>
  <dcterms:created xsi:type="dcterms:W3CDTF">2016-06-09T18:42:32Z</dcterms:created>
  <dcterms:modified xsi:type="dcterms:W3CDTF">2016-07-22T15:36:29Z</dcterms:modified>
</cp:coreProperties>
</file>